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3" r:id="rId9"/>
    <p:sldId id="264" r:id="rId10"/>
    <p:sldId id="274" r:id="rId11"/>
    <p:sldId id="265" r:id="rId12"/>
    <p:sldId id="266" r:id="rId13"/>
    <p:sldId id="257" r:id="rId14"/>
    <p:sldId id="267" r:id="rId15"/>
    <p:sldId id="268" r:id="rId16"/>
    <p:sldId id="271" r:id="rId17"/>
    <p:sldId id="270" r:id="rId18"/>
    <p:sldId id="269" r:id="rId19"/>
    <p:sldId id="272" r:id="rId20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E25"/>
    <a:srgbClr val="264F97"/>
    <a:srgbClr val="4AA162"/>
    <a:srgbClr val="F0C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Liutas\Desktop\NERINGA%20Tourism\Book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Liutas\Desktop\NERINGA%20Tourism\Book1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utas\Desktop\NERINGA%20Tourism\Lankytini%20objekta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utas\Desktop\NERINGA%20Tourism\Lankytini%20objekta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Liutas\Desktop\NERINGA%20Tourism\Lankytini%20objekta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264F9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64F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1E-4220-A8E8-145ECD3B8A09}"/>
              </c:ext>
            </c:extLst>
          </c:dPt>
          <c:dPt>
            <c:idx val="1"/>
            <c:invertIfNegative val="0"/>
            <c:bubble3D val="0"/>
            <c:spPr>
              <a:solidFill>
                <a:srgbClr val="264F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1E-4220-A8E8-145ECD3B8A09}"/>
              </c:ext>
            </c:extLst>
          </c:dPt>
          <c:dPt>
            <c:idx val="2"/>
            <c:invertIfNegative val="0"/>
            <c:bubble3D val="0"/>
            <c:spPr>
              <a:solidFill>
                <a:srgbClr val="264F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81E-4220-A8E8-145ECD3B8A09}"/>
              </c:ext>
            </c:extLst>
          </c:dPt>
          <c:dPt>
            <c:idx val="3"/>
            <c:invertIfNegative val="0"/>
            <c:bubble3D val="0"/>
            <c:spPr>
              <a:solidFill>
                <a:srgbClr val="264F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81E-4220-A8E8-145ECD3B8A09}"/>
              </c:ext>
            </c:extLst>
          </c:dPt>
          <c:dPt>
            <c:idx val="4"/>
            <c:invertIfNegative val="0"/>
            <c:bubble3D val="0"/>
            <c:spPr>
              <a:solidFill>
                <a:srgbClr val="264F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81E-4220-A8E8-145ECD3B8A09}"/>
              </c:ext>
            </c:extLst>
          </c:dPt>
          <c:dPt>
            <c:idx val="5"/>
            <c:invertIfNegative val="0"/>
            <c:bubble3D val="0"/>
            <c:spPr>
              <a:solidFill>
                <a:srgbClr val="264F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81E-4220-A8E8-145ECD3B8A09}"/>
              </c:ext>
            </c:extLst>
          </c:dPt>
          <c:dPt>
            <c:idx val="6"/>
            <c:invertIfNegative val="0"/>
            <c:bubble3D val="0"/>
            <c:spPr>
              <a:solidFill>
                <a:srgbClr val="264F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81E-4220-A8E8-145ECD3B8A09}"/>
              </c:ext>
            </c:extLst>
          </c:dPt>
          <c:dPt>
            <c:idx val="7"/>
            <c:invertIfNegative val="0"/>
            <c:bubble3D val="0"/>
            <c:spPr>
              <a:solidFill>
                <a:srgbClr val="264F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81E-4220-A8E8-145ECD3B8A09}"/>
              </c:ext>
            </c:extLst>
          </c:dPt>
          <c:dPt>
            <c:idx val="8"/>
            <c:invertIfNegative val="0"/>
            <c:bubble3D val="0"/>
            <c:spPr>
              <a:solidFill>
                <a:srgbClr val="264F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81E-4220-A8E8-145ECD3B8A09}"/>
              </c:ext>
            </c:extLst>
          </c:dPt>
          <c:dPt>
            <c:idx val="9"/>
            <c:invertIfNegative val="0"/>
            <c:bubble3D val="0"/>
            <c:spPr>
              <a:solidFill>
                <a:srgbClr val="264F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81E-4220-A8E8-145ECD3B8A09}"/>
              </c:ext>
            </c:extLst>
          </c:dPt>
          <c:dPt>
            <c:idx val="10"/>
            <c:invertIfNegative val="0"/>
            <c:bubble3D val="0"/>
            <c:spPr>
              <a:solidFill>
                <a:srgbClr val="264F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81E-4220-A8E8-145ECD3B8A09}"/>
              </c:ext>
            </c:extLst>
          </c:dPt>
          <c:dPt>
            <c:idx val="11"/>
            <c:invertIfNegative val="0"/>
            <c:bubble3D val="0"/>
            <c:spPr>
              <a:solidFill>
                <a:srgbClr val="264F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81E-4220-A8E8-145ECD3B8A09}"/>
              </c:ext>
            </c:extLst>
          </c:dPt>
          <c:dPt>
            <c:idx val="12"/>
            <c:invertIfNegative val="0"/>
            <c:bubble3D val="0"/>
            <c:spPr>
              <a:solidFill>
                <a:srgbClr val="264F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681E-4220-A8E8-145ECD3B8A09}"/>
              </c:ext>
            </c:extLst>
          </c:dPt>
          <c:dPt>
            <c:idx val="13"/>
            <c:invertIfNegative val="0"/>
            <c:bubble3D val="0"/>
            <c:spPr>
              <a:solidFill>
                <a:srgbClr val="264F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681E-4220-A8E8-145ECD3B8A09}"/>
              </c:ext>
            </c:extLst>
          </c:dPt>
          <c:dPt>
            <c:idx val="14"/>
            <c:invertIfNegative val="0"/>
            <c:bubble3D val="0"/>
            <c:spPr>
              <a:solidFill>
                <a:srgbClr val="264F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681E-4220-A8E8-145ECD3B8A09}"/>
              </c:ext>
            </c:extLst>
          </c:dPt>
          <c:dPt>
            <c:idx val="15"/>
            <c:invertIfNegative val="0"/>
            <c:bubble3D val="0"/>
            <c:spPr>
              <a:solidFill>
                <a:srgbClr val="264F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681E-4220-A8E8-145ECD3B8A09}"/>
              </c:ext>
            </c:extLst>
          </c:dPt>
          <c:dPt>
            <c:idx val="16"/>
            <c:invertIfNegative val="0"/>
            <c:bubble3D val="0"/>
            <c:spPr>
              <a:solidFill>
                <a:srgbClr val="264F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681E-4220-A8E8-145ECD3B8A09}"/>
              </c:ext>
            </c:extLst>
          </c:dPt>
          <c:dPt>
            <c:idx val="17"/>
            <c:invertIfNegative val="0"/>
            <c:bubble3D val="0"/>
            <c:spPr>
              <a:solidFill>
                <a:srgbClr val="264F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681E-4220-A8E8-145ECD3B8A0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Sheet1!$B$4:$B$8</c:f>
              <c:strCache>
                <c:ptCount val="5"/>
                <c:pt idx="0">
                  <c:v>Atostogos / poilsis</c:v>
                </c:pt>
                <c:pt idx="1">
                  <c:v>Lankytinų vietų apžiūrėjimas</c:v>
                </c:pt>
                <c:pt idx="2">
                  <c:v>Šventės / renginiai</c:v>
                </c:pt>
                <c:pt idx="3">
                  <c:v>Draugų ir giminių lankymas</c:v>
                </c:pt>
                <c:pt idx="4">
                  <c:v>Kita</c:v>
                </c:pt>
              </c:strCache>
            </c:strRef>
          </c:cat>
          <c:val>
            <c:numRef>
              <c:f>Sheet1!$E$4:$E$8</c:f>
              <c:numCache>
                <c:formatCode>###0.0%</c:formatCode>
                <c:ptCount val="5"/>
                <c:pt idx="0">
                  <c:v>0.96787148594377514</c:v>
                </c:pt>
                <c:pt idx="1">
                  <c:v>0.23293172690763053</c:v>
                </c:pt>
                <c:pt idx="2">
                  <c:v>0.10040160642570281</c:v>
                </c:pt>
                <c:pt idx="3">
                  <c:v>5.4216867469879519E-2</c:v>
                </c:pt>
                <c:pt idx="4" formatCode="####.0%">
                  <c:v>8.0321285140562242E-3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681E-4220-A8E8-145ECD3B8A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144388048"/>
        <c:axId val="1144383888"/>
      </c:barChart>
      <c:catAx>
        <c:axId val="1144388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144383888"/>
        <c:crosses val="autoZero"/>
        <c:auto val="1"/>
        <c:lblAlgn val="ctr"/>
        <c:lblOffset val="100"/>
        <c:noMultiLvlLbl val="0"/>
      </c:catAx>
      <c:valAx>
        <c:axId val="1144383888"/>
        <c:scaling>
          <c:orientation val="minMax"/>
        </c:scaling>
        <c:delete val="1"/>
        <c:axPos val="t"/>
        <c:numFmt formatCode="###0.0%" sourceLinked="1"/>
        <c:majorTickMark val="none"/>
        <c:minorTickMark val="none"/>
        <c:tickLblPos val="nextTo"/>
        <c:crossAx val="114438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rgbClr val="F0C9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Vienadieniai lankytojai</c:v>
                </c:pt>
                <c:pt idx="1">
                  <c:v>1-2 naktys</c:v>
                </c:pt>
                <c:pt idx="2">
                  <c:v>3-4 naktys</c:v>
                </c:pt>
                <c:pt idx="3">
                  <c:v>5-7 naktys</c:v>
                </c:pt>
                <c:pt idx="4">
                  <c:v>8 ir daugiau naktų</c:v>
                </c:pt>
              </c:strCache>
            </c:strRef>
          </c:cat>
          <c:val>
            <c:numRef>
              <c:f>Sheet1!$B$2:$B$6</c:f>
              <c:numCache>
                <c:formatCode>0.0\%</c:formatCode>
                <c:ptCount val="5"/>
                <c:pt idx="0">
                  <c:v>9</c:v>
                </c:pt>
                <c:pt idx="1">
                  <c:v>26</c:v>
                </c:pt>
                <c:pt idx="2">
                  <c:v>18.899999999999999</c:v>
                </c:pt>
                <c:pt idx="3">
                  <c:v>23</c:v>
                </c:pt>
                <c:pt idx="4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5F-4182-BFCF-511E4C4A86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264F97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Vienadieniai lankytojai</c:v>
                </c:pt>
                <c:pt idx="1">
                  <c:v>1-2 naktys</c:v>
                </c:pt>
                <c:pt idx="2">
                  <c:v>3-4 naktys</c:v>
                </c:pt>
                <c:pt idx="3">
                  <c:v>5-7 naktys</c:v>
                </c:pt>
                <c:pt idx="4">
                  <c:v>8 ir daugiau naktų</c:v>
                </c:pt>
              </c:strCache>
            </c:strRef>
          </c:cat>
          <c:val>
            <c:numRef>
              <c:f>Sheet1!$C$2:$C$6</c:f>
              <c:numCache>
                <c:formatCode>0.0\%</c:formatCode>
                <c:ptCount val="5"/>
                <c:pt idx="0">
                  <c:v>9.1999999999999993</c:v>
                </c:pt>
                <c:pt idx="1">
                  <c:v>23.8</c:v>
                </c:pt>
                <c:pt idx="2">
                  <c:v>25.4</c:v>
                </c:pt>
                <c:pt idx="3">
                  <c:v>34.4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5F-4182-BFCF-511E4C4A86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73655567"/>
        <c:axId val="1373658479"/>
      </c:barChart>
      <c:catAx>
        <c:axId val="1373655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373658479"/>
        <c:crosses val="autoZero"/>
        <c:auto val="1"/>
        <c:lblAlgn val="ctr"/>
        <c:lblOffset val="100"/>
        <c:noMultiLvlLbl val="0"/>
      </c:catAx>
      <c:valAx>
        <c:axId val="1373658479"/>
        <c:scaling>
          <c:orientation val="minMax"/>
        </c:scaling>
        <c:delete val="1"/>
        <c:axPos val="l"/>
        <c:numFmt formatCode="0.0\%" sourceLinked="1"/>
        <c:majorTickMark val="none"/>
        <c:minorTickMark val="none"/>
        <c:tickLblPos val="nextTo"/>
        <c:crossAx val="1373655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070523281643827E-2"/>
          <c:y val="3.2797297450471441E-2"/>
          <c:w val="0.18235397248016005"/>
          <c:h val="0.13248728674540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264F97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Sheet7!$A$2:$A$11</c:f>
              <c:strCache>
                <c:ptCount val="10"/>
                <c:pt idx="0">
                  <c:v>Kitomis</c:v>
                </c:pt>
                <c:pt idx="1">
                  <c:v>Vietiniu / tarpmiestiniu autobusu</c:v>
                </c:pt>
                <c:pt idx="2">
                  <c:v>Motociklu, motoroleriu</c:v>
                </c:pt>
                <c:pt idx="3">
                  <c:v>Laivu / jachta</c:v>
                </c:pt>
                <c:pt idx="4">
                  <c:v>Riedučiais</c:v>
                </c:pt>
                <c:pt idx="5">
                  <c:v>Taksi</c:v>
                </c:pt>
                <c:pt idx="6">
                  <c:v>Taksi „Tuk-Tuk“</c:v>
                </c:pt>
                <c:pt idx="7">
                  <c:v>Paspirtuku</c:v>
                </c:pt>
                <c:pt idx="8">
                  <c:v>Nuosavu ar išsinuomotu automobiliu, autobusiuku</c:v>
                </c:pt>
                <c:pt idx="9">
                  <c:v>Dviračiu</c:v>
                </c:pt>
              </c:strCache>
            </c:strRef>
          </c:cat>
          <c:val>
            <c:numRef>
              <c:f>Sheet7!$B$2:$B$11</c:f>
              <c:numCache>
                <c:formatCode>0.00%</c:formatCode>
                <c:ptCount val="10"/>
                <c:pt idx="0">
                  <c:v>1.2999999999999999E-2</c:v>
                </c:pt>
                <c:pt idx="1">
                  <c:v>3.5999999999999997E-2</c:v>
                </c:pt>
                <c:pt idx="2">
                  <c:v>4.1000000000000002E-2</c:v>
                </c:pt>
                <c:pt idx="3">
                  <c:v>9.4E-2</c:v>
                </c:pt>
                <c:pt idx="4">
                  <c:v>9.4E-2</c:v>
                </c:pt>
                <c:pt idx="5">
                  <c:v>0.18099999999999999</c:v>
                </c:pt>
                <c:pt idx="6">
                  <c:v>0.21099999999999999</c:v>
                </c:pt>
                <c:pt idx="7">
                  <c:v>0.29499999999999998</c:v>
                </c:pt>
                <c:pt idx="8">
                  <c:v>0.374</c:v>
                </c:pt>
                <c:pt idx="9">
                  <c:v>0.52700000000000002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94-4B7A-9EFC-419B8AC97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144388048"/>
        <c:axId val="1144383888"/>
      </c:barChart>
      <c:catAx>
        <c:axId val="1144388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144383888"/>
        <c:crosses val="autoZero"/>
        <c:auto val="1"/>
        <c:lblAlgn val="ctr"/>
        <c:lblOffset val="100"/>
        <c:noMultiLvlLbl val="0"/>
      </c:catAx>
      <c:valAx>
        <c:axId val="114438388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14438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264F97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6.165343297524521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50-4C5F-9595-EC1D4A5D35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Sheet8!$A$1:$A$5</c:f>
              <c:strCache>
                <c:ptCount val="5"/>
                <c:pt idx="0">
                  <c:v>Dviračių takų nuorodų sistema</c:v>
                </c:pt>
                <c:pt idx="1">
                  <c:v>Dviračių takų tinklas ir privažiavimas prie norimų vietų</c:v>
                </c:pt>
                <c:pt idx="2">
                  <c:v>Galimybės saugiai palikti dviratį ar paspirtuką mieste ar poilsio zonose</c:v>
                </c:pt>
                <c:pt idx="3">
                  <c:v>Pėsčiųjų ir dviratininkų zonų atskyrimas</c:v>
                </c:pt>
                <c:pt idx="4">
                  <c:v>Takų dangos kokybė</c:v>
                </c:pt>
              </c:strCache>
            </c:strRef>
          </c:cat>
          <c:val>
            <c:numRef>
              <c:f>Sheet8!$B$1:$B$5</c:f>
              <c:numCache>
                <c:formatCode>General</c:formatCode>
                <c:ptCount val="5"/>
                <c:pt idx="0">
                  <c:v>4.45</c:v>
                </c:pt>
                <c:pt idx="1">
                  <c:v>4.28</c:v>
                </c:pt>
                <c:pt idx="2">
                  <c:v>4.2</c:v>
                </c:pt>
                <c:pt idx="3">
                  <c:v>4.2</c:v>
                </c:pt>
                <c:pt idx="4">
                  <c:v>4.01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50-4C5F-9595-EC1D4A5D35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144388048"/>
        <c:axId val="1144383888"/>
      </c:barChart>
      <c:catAx>
        <c:axId val="1144388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144383888"/>
        <c:crosses val="autoZero"/>
        <c:auto val="1"/>
        <c:lblAlgn val="ctr"/>
        <c:lblOffset val="100"/>
        <c:noMultiLvlLbl val="0"/>
      </c:catAx>
      <c:valAx>
        <c:axId val="1144383888"/>
        <c:scaling>
          <c:orientation val="minMax"/>
          <c:min val="3.5"/>
        </c:scaling>
        <c:delete val="1"/>
        <c:axPos val="t"/>
        <c:numFmt formatCode="General" sourceLinked="1"/>
        <c:majorTickMark val="out"/>
        <c:minorTickMark val="none"/>
        <c:tickLblPos val="nextTo"/>
        <c:crossAx val="114438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264F97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'Sheet10 (2)'!$A$2:$A$19</c:f>
              <c:strCache>
                <c:ptCount val="18"/>
                <c:pt idx="0">
                  <c:v>Kta</c:v>
                </c:pt>
                <c:pt idx="1">
                  <c:v>Dalyvavimas edukaciniuose užsiėmimuose</c:v>
                </c:pt>
                <c:pt idx="2">
                  <c:v>Vaikščiojimas prie marių</c:v>
                </c:pt>
                <c:pt idx="3">
                  <c:v>Plaukiojimas pramoginiais vandens dviračiais</c:v>
                </c:pt>
                <c:pt idx="4">
                  <c:v>Sveikatingumo procedūros (masažai, sveikatingumo užsiėmimai ir pan.)</c:v>
                </c:pt>
                <c:pt idx="5">
                  <c:v>Irklavimas / buriavimas</c:v>
                </c:pt>
                <c:pt idx="6">
                  <c:v>Lankymasis meno ir kultūros renginiuose (kine, koncertuose ir t.t.)</c:v>
                </c:pt>
                <c:pt idx="7">
                  <c:v>Lankymasis muziejuose / galerijose</c:v>
                </c:pt>
                <c:pt idx="8">
                  <c:v>Bėgiojimas / šiaurietiškas ėjimas</c:v>
                </c:pt>
                <c:pt idx="9">
                  <c:v>Plaukiojimas kurėnu, jachta ar pramoginiu laivu</c:v>
                </c:pt>
                <c:pt idx="10">
                  <c:v>Teniso žaidimas</c:v>
                </c:pt>
                <c:pt idx="11">
                  <c:v>Žvejyba</c:v>
                </c:pt>
                <c:pt idx="12">
                  <c:v>Gamtos tyrinėjimai / paukščių ar kitų laukinių gyvūnų stebėjimas</c:v>
                </c:pt>
                <c:pt idx="13">
                  <c:v>Lankytinų vietų apžiūrinėjimas</c:v>
                </c:pt>
                <c:pt idx="14">
                  <c:v>Knygų skaitymas</c:v>
                </c:pt>
                <c:pt idx="15">
                  <c:v>Važinėjimasis dviračiu, paspirtuku</c:v>
                </c:pt>
                <c:pt idx="16">
                  <c:v>Pasivaikščiojimai gamtoje, miško takais</c:v>
                </c:pt>
                <c:pt idx="17">
                  <c:v>Buvimas ir pasivaikščiojimai paplūdimiais</c:v>
                </c:pt>
              </c:strCache>
            </c:strRef>
          </c:cat>
          <c:val>
            <c:numRef>
              <c:f>'Sheet10 (2)'!$C$2:$C$19</c:f>
              <c:numCache>
                <c:formatCode>###0.0%</c:formatCode>
                <c:ptCount val="18"/>
                <c:pt idx="0" formatCode="####.0%">
                  <c:v>3.5999999999999997E-2</c:v>
                </c:pt>
                <c:pt idx="1">
                  <c:v>2.8000000000000004E-2</c:v>
                </c:pt>
                <c:pt idx="2">
                  <c:v>0.04</c:v>
                </c:pt>
                <c:pt idx="3">
                  <c:v>5.800000000000001E-2</c:v>
                </c:pt>
                <c:pt idx="4">
                  <c:v>6.6000000000000003E-2</c:v>
                </c:pt>
                <c:pt idx="5">
                  <c:v>9.8000000000000004E-2</c:v>
                </c:pt>
                <c:pt idx="6">
                  <c:v>0.1</c:v>
                </c:pt>
                <c:pt idx="7">
                  <c:v>0.10400000000000001</c:v>
                </c:pt>
                <c:pt idx="8">
                  <c:v>0.11</c:v>
                </c:pt>
                <c:pt idx="9">
                  <c:v>0.13200000000000001</c:v>
                </c:pt>
                <c:pt idx="10">
                  <c:v>0.13800000000000001</c:v>
                </c:pt>
                <c:pt idx="11">
                  <c:v>0.184</c:v>
                </c:pt>
                <c:pt idx="12">
                  <c:v>0.192</c:v>
                </c:pt>
                <c:pt idx="13">
                  <c:v>0.45200000000000001</c:v>
                </c:pt>
                <c:pt idx="14">
                  <c:v>0.45399999999999996</c:v>
                </c:pt>
                <c:pt idx="15">
                  <c:v>0.46600000000000003</c:v>
                </c:pt>
                <c:pt idx="16">
                  <c:v>0.83</c:v>
                </c:pt>
                <c:pt idx="17">
                  <c:v>0.85599999999999998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23-41A4-B84C-56274801A5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2"/>
        <c:axId val="143911440"/>
        <c:axId val="143920592"/>
      </c:barChart>
      <c:catAx>
        <c:axId val="143911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43920592"/>
        <c:crosses val="autoZero"/>
        <c:auto val="1"/>
        <c:lblAlgn val="ctr"/>
        <c:lblOffset val="100"/>
        <c:noMultiLvlLbl val="0"/>
      </c:catAx>
      <c:valAx>
        <c:axId val="143920592"/>
        <c:scaling>
          <c:orientation val="minMax"/>
        </c:scaling>
        <c:delete val="1"/>
        <c:axPos val="b"/>
        <c:numFmt formatCode="####.0%" sourceLinked="1"/>
        <c:majorTickMark val="none"/>
        <c:minorTickMark val="none"/>
        <c:tickLblPos val="nextTo"/>
        <c:crossAx val="14391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264F9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B0E2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78-480E-B1BA-9E86D89589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Sheet1!$A$1:$A$17</c:f>
              <c:strCache>
                <c:ptCount val="17"/>
                <c:pt idx="0">
                  <c:v>Į paplūdimį neinu</c:v>
                </c:pt>
                <c:pt idx="1">
                  <c:v>Nidos nudistų paplūdimys</c:v>
                </c:pt>
                <c:pt idx="2">
                  <c:v>Nidos moterų paplūdimys</c:v>
                </c:pt>
                <c:pt idx="3">
                  <c:v>Nidos bendras paplūdimys prie pietinio įėjimo</c:v>
                </c:pt>
                <c:pt idx="4">
                  <c:v>Nidos bendras paplūdimys prie centrinio įėjimo</c:v>
                </c:pt>
                <c:pt idx="5">
                  <c:v>Nidos bendras paplūdimys prie šiaurinio įėjimo (šalia kupolo)</c:v>
                </c:pt>
                <c:pt idx="6">
                  <c:v>Nidos šunų paplūdimys (į šiaurę nuo kupolo)</c:v>
                </c:pt>
                <c:pt idx="7">
                  <c:v>Laukinis paplūdimys tarp Nidos ir Preilos</c:v>
                </c:pt>
                <c:pt idx="8">
                  <c:v>Preilos paplūdimys</c:v>
                </c:pt>
                <c:pt idx="9">
                  <c:v>Laukinis paplūdimys tarp Preilos ir Pervalkos</c:v>
                </c:pt>
                <c:pt idx="10">
                  <c:v>Pervalkos paplūdimys</c:v>
                </c:pt>
                <c:pt idx="11">
                  <c:v>Juodkrantės paplūdimys pietinėje pusėje</c:v>
                </c:pt>
                <c:pt idx="12">
                  <c:v>Juodkrantės centrinis paplūdimys</c:v>
                </c:pt>
                <c:pt idx="13">
                  <c:v>Juodkrantės paplūdimys šiaurinėje pusėje</c:v>
                </c:pt>
                <c:pt idx="14">
                  <c:v>Laukinis paplūdimys tarp Juodkrantės ir Smiltynės</c:v>
                </c:pt>
                <c:pt idx="15">
                  <c:v>Juodkrantės nudistų paplūdimys</c:v>
                </c:pt>
                <c:pt idx="16">
                  <c:v>Juodkrantės moterų paplūdimys</c:v>
                </c:pt>
              </c:strCache>
            </c:strRef>
          </c:cat>
          <c:val>
            <c:numRef>
              <c:f>Sheet1!$B$1:$B$17</c:f>
              <c:numCache>
                <c:formatCode>0.0\%</c:formatCode>
                <c:ptCount val="17"/>
                <c:pt idx="0">
                  <c:v>15</c:v>
                </c:pt>
                <c:pt idx="1">
                  <c:v>0.6</c:v>
                </c:pt>
                <c:pt idx="2">
                  <c:v>2.1999999999999997</c:v>
                </c:pt>
                <c:pt idx="3">
                  <c:v>6.6000000000000005</c:v>
                </c:pt>
                <c:pt idx="4">
                  <c:v>21.6</c:v>
                </c:pt>
                <c:pt idx="5">
                  <c:v>6.2</c:v>
                </c:pt>
                <c:pt idx="6">
                  <c:v>1.7999999999999998</c:v>
                </c:pt>
                <c:pt idx="7">
                  <c:v>2.1999999999999997</c:v>
                </c:pt>
                <c:pt idx="8">
                  <c:v>7.6</c:v>
                </c:pt>
                <c:pt idx="9">
                  <c:v>1.7999999999999998</c:v>
                </c:pt>
                <c:pt idx="10">
                  <c:v>9.6</c:v>
                </c:pt>
                <c:pt idx="11">
                  <c:v>4.2</c:v>
                </c:pt>
                <c:pt idx="12">
                  <c:v>12.6</c:v>
                </c:pt>
                <c:pt idx="13">
                  <c:v>5</c:v>
                </c:pt>
                <c:pt idx="14">
                  <c:v>2.1999999999999997</c:v>
                </c:pt>
                <c:pt idx="15">
                  <c:v>0.2</c:v>
                </c:pt>
                <c:pt idx="1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78-480E-B1BA-9E86D89589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3260224"/>
        <c:axId val="123262720"/>
      </c:barChart>
      <c:catAx>
        <c:axId val="123260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23262720"/>
        <c:crosses val="autoZero"/>
        <c:auto val="1"/>
        <c:lblAlgn val="ctr"/>
        <c:lblOffset val="100"/>
        <c:noMultiLvlLbl val="0"/>
      </c:catAx>
      <c:valAx>
        <c:axId val="123262720"/>
        <c:scaling>
          <c:orientation val="minMax"/>
        </c:scaling>
        <c:delete val="1"/>
        <c:axPos val="b"/>
        <c:numFmt formatCode="0.0\%" sourceLinked="1"/>
        <c:majorTickMark val="none"/>
        <c:minorTickMark val="none"/>
        <c:tickLblPos val="nextTo"/>
        <c:crossAx val="1232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596503126074629"/>
          <c:y val="2.5652985074626867E-2"/>
          <c:w val="0.63142701865125406"/>
          <c:h val="0.897838501880361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'Bendras (2)'!$E$1</c:f>
              <c:strCache>
                <c:ptCount val="1"/>
                <c:pt idx="0">
                  <c:v>Buvo</c:v>
                </c:pt>
              </c:strCache>
            </c:strRef>
          </c:tx>
          <c:spPr>
            <a:solidFill>
              <a:srgbClr val="264F97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'Bendras (2)'!$A$2:$A$27</c:f>
              <c:strCache>
                <c:ptCount val="26"/>
                <c:pt idx="0">
                  <c:v>Vecekrugo kopa prie Preilos</c:v>
                </c:pt>
                <c:pt idx="1">
                  <c:v>Urbo kalnas</c:v>
                </c:pt>
                <c:pt idx="2">
                  <c:v>Paukščių stebėjimo bokšteliai prie Nidos, Pervalkoje</c:v>
                </c:pt>
                <c:pt idx="3">
                  <c:v>Avino kalnas</c:v>
                </c:pt>
                <c:pt idx="4">
                  <c:v>Preilos kopa</c:v>
                </c:pt>
                <c:pt idx="5">
                  <c:v>Juodkrantės evangelikų liuteronų bažnyčia</c:v>
                </c:pt>
                <c:pt idx="6">
                  <c:v>Nendrinių skulptūrų ekspozicija Gintaro įlankoje</c:v>
                </c:pt>
                <c:pt idx="7">
                  <c:v>Nidos meno kolonija</c:v>
                </c:pt>
                <c:pt idx="8">
                  <c:v>Pažintinis takas Naglių gamtos rezervate (pilkosios kopos)</c:v>
                </c:pt>
                <c:pt idx="9">
                  <c:v>Garsų gaudyklė</c:v>
                </c:pt>
                <c:pt idx="10">
                  <c:v>Pasivaikščiojimo takas Pervalkoje palei Kuršių marias</c:v>
                </c:pt>
                <c:pt idx="11">
                  <c:v>Pasivaikščiojimo takas Preiloje palei Kuršių marias</c:v>
                </c:pt>
                <c:pt idx="12">
                  <c:v>Garnių ir kormoranų kolonija</c:v>
                </c:pt>
                <c:pt idx="13">
                  <c:v>V. ir K. Mizgirių gintaro galerija – muziejus</c:v>
                </c:pt>
                <c:pt idx="14">
                  <c:v>Nidos etnografinės kapinės ir Nidos evangelikų liuteronų bažnyčia</c:v>
                </c:pt>
                <c:pt idx="15">
                  <c:v>Kuršių nerijos istorijos muziejus</c:v>
                </c:pt>
                <c:pt idx="16">
                  <c:v>Nidos katalikų bažnyčia</c:v>
                </c:pt>
                <c:pt idx="17">
                  <c:v>Nidos etnografinė žvejo sodyba</c:v>
                </c:pt>
                <c:pt idx="18">
                  <c:v>Rašytojo Thomo Manno memorialinis muziejus</c:v>
                </c:pt>
                <c:pt idx="19">
                  <c:v>Nidos akmens amžiaus gyvenvietė</c:v>
                </c:pt>
                <c:pt idx="20">
                  <c:v>"Raganų kalno" medinių skulptūrų ekspozicija</c:v>
                </c:pt>
                <c:pt idx="21">
                  <c:v>Akmens skulptūrų ekspozicija Juodkrantėje</c:v>
                </c:pt>
                <c:pt idx="22">
                  <c:v>Nidos švyturys</c:v>
                </c:pt>
                <c:pt idx="23">
                  <c:v>Skulptūra Vytautui Kernagiui atminti</c:v>
                </c:pt>
                <c:pt idx="24">
                  <c:v>Saulės laikrodis – kalendorius</c:v>
                </c:pt>
                <c:pt idx="25">
                  <c:v>Parnidžio kopa ir pažintinis takas</c:v>
                </c:pt>
              </c:strCache>
            </c:strRef>
          </c:cat>
          <c:val>
            <c:numRef>
              <c:f>'Bendras (2)'!$E$2:$E$27</c:f>
              <c:numCache>
                <c:formatCode>0.0\%</c:formatCode>
                <c:ptCount val="26"/>
                <c:pt idx="0">
                  <c:v>5.6000000000000005</c:v>
                </c:pt>
                <c:pt idx="1">
                  <c:v>4.8</c:v>
                </c:pt>
                <c:pt idx="2">
                  <c:v>5.8000000000000007</c:v>
                </c:pt>
                <c:pt idx="3">
                  <c:v>8.6</c:v>
                </c:pt>
                <c:pt idx="4">
                  <c:v>7.0000000000000009</c:v>
                </c:pt>
                <c:pt idx="5">
                  <c:v>7.8</c:v>
                </c:pt>
                <c:pt idx="6">
                  <c:v>10.4</c:v>
                </c:pt>
                <c:pt idx="7">
                  <c:v>9.4</c:v>
                </c:pt>
                <c:pt idx="8">
                  <c:v>8.7999999999999989</c:v>
                </c:pt>
                <c:pt idx="9">
                  <c:v>8.6</c:v>
                </c:pt>
                <c:pt idx="10">
                  <c:v>11.799999999999999</c:v>
                </c:pt>
                <c:pt idx="11">
                  <c:v>11.799999999999999</c:v>
                </c:pt>
                <c:pt idx="12">
                  <c:v>12</c:v>
                </c:pt>
                <c:pt idx="13">
                  <c:v>12.8</c:v>
                </c:pt>
                <c:pt idx="14">
                  <c:v>13.200000000000001</c:v>
                </c:pt>
                <c:pt idx="15">
                  <c:v>13.8</c:v>
                </c:pt>
                <c:pt idx="16">
                  <c:v>16.600000000000001</c:v>
                </c:pt>
                <c:pt idx="17">
                  <c:v>16.2</c:v>
                </c:pt>
                <c:pt idx="18">
                  <c:v>18.399999999999999</c:v>
                </c:pt>
                <c:pt idx="19">
                  <c:v>8</c:v>
                </c:pt>
                <c:pt idx="20">
                  <c:v>22</c:v>
                </c:pt>
                <c:pt idx="21">
                  <c:v>25</c:v>
                </c:pt>
                <c:pt idx="22">
                  <c:v>32</c:v>
                </c:pt>
                <c:pt idx="23">
                  <c:v>44</c:v>
                </c:pt>
                <c:pt idx="24">
                  <c:v>43</c:v>
                </c:pt>
                <c:pt idx="2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C-4F91-B305-01041686311C}"/>
            </c:ext>
          </c:extLst>
        </c:ser>
        <c:ser>
          <c:idx val="1"/>
          <c:order val="1"/>
          <c:tx>
            <c:strRef>
              <c:f>'Bendras (2)'!$F$1</c:f>
              <c:strCache>
                <c:ptCount val="1"/>
                <c:pt idx="0">
                  <c:v>Ketina apsilankyti</c:v>
                </c:pt>
              </c:strCache>
            </c:strRef>
          </c:tx>
          <c:spPr>
            <a:solidFill>
              <a:srgbClr val="F0C9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'Bendras (2)'!$A$2:$A$27</c:f>
              <c:strCache>
                <c:ptCount val="26"/>
                <c:pt idx="0">
                  <c:v>Vecekrugo kopa prie Preilos</c:v>
                </c:pt>
                <c:pt idx="1">
                  <c:v>Urbo kalnas</c:v>
                </c:pt>
                <c:pt idx="2">
                  <c:v>Paukščių stebėjimo bokšteliai prie Nidos, Pervalkoje</c:v>
                </c:pt>
                <c:pt idx="3">
                  <c:v>Avino kalnas</c:v>
                </c:pt>
                <c:pt idx="4">
                  <c:v>Preilos kopa</c:v>
                </c:pt>
                <c:pt idx="5">
                  <c:v>Juodkrantės evangelikų liuteronų bažnyčia</c:v>
                </c:pt>
                <c:pt idx="6">
                  <c:v>Nendrinių skulptūrų ekspozicija Gintaro įlankoje</c:v>
                </c:pt>
                <c:pt idx="7">
                  <c:v>Nidos meno kolonija</c:v>
                </c:pt>
                <c:pt idx="8">
                  <c:v>Pažintinis takas Naglių gamtos rezervate (pilkosios kopos)</c:v>
                </c:pt>
                <c:pt idx="9">
                  <c:v>Garsų gaudyklė</c:v>
                </c:pt>
                <c:pt idx="10">
                  <c:v>Pasivaikščiojimo takas Pervalkoje palei Kuršių marias</c:v>
                </c:pt>
                <c:pt idx="11">
                  <c:v>Pasivaikščiojimo takas Preiloje palei Kuršių marias</c:v>
                </c:pt>
                <c:pt idx="12">
                  <c:v>Garnių ir kormoranų kolonija</c:v>
                </c:pt>
                <c:pt idx="13">
                  <c:v>V. ir K. Mizgirių gintaro galerija – muziejus</c:v>
                </c:pt>
                <c:pt idx="14">
                  <c:v>Nidos etnografinės kapinės ir Nidos evangelikų liuteronų bažnyčia</c:v>
                </c:pt>
                <c:pt idx="15">
                  <c:v>Kuršių nerijos istorijos muziejus</c:v>
                </c:pt>
                <c:pt idx="16">
                  <c:v>Nidos katalikų bažnyčia</c:v>
                </c:pt>
                <c:pt idx="17">
                  <c:v>Nidos etnografinė žvejo sodyba</c:v>
                </c:pt>
                <c:pt idx="18">
                  <c:v>Rašytojo Thomo Manno memorialinis muziejus</c:v>
                </c:pt>
                <c:pt idx="19">
                  <c:v>Nidos akmens amžiaus gyvenvietė</c:v>
                </c:pt>
                <c:pt idx="20">
                  <c:v>"Raganų kalno" medinių skulptūrų ekspozicija</c:v>
                </c:pt>
                <c:pt idx="21">
                  <c:v>Akmens skulptūrų ekspozicija Juodkrantėje</c:v>
                </c:pt>
                <c:pt idx="22">
                  <c:v>Nidos švyturys</c:v>
                </c:pt>
                <c:pt idx="23">
                  <c:v>Skulptūra Vytautui Kernagiui atminti</c:v>
                </c:pt>
                <c:pt idx="24">
                  <c:v>Saulės laikrodis – kalendorius</c:v>
                </c:pt>
                <c:pt idx="25">
                  <c:v>Parnidžio kopa ir pažintinis takas</c:v>
                </c:pt>
              </c:strCache>
            </c:strRef>
          </c:cat>
          <c:val>
            <c:numRef>
              <c:f>'Bendras (2)'!$F$2:$F$27</c:f>
              <c:numCache>
                <c:formatCode>0.0\%</c:formatCode>
                <c:ptCount val="26"/>
                <c:pt idx="0">
                  <c:v>9.8000000000000007</c:v>
                </c:pt>
                <c:pt idx="1">
                  <c:v>10.6</c:v>
                </c:pt>
                <c:pt idx="2">
                  <c:v>10.199999999999999</c:v>
                </c:pt>
                <c:pt idx="3">
                  <c:v>7.8</c:v>
                </c:pt>
                <c:pt idx="4">
                  <c:v>9.4</c:v>
                </c:pt>
                <c:pt idx="5">
                  <c:v>9.1999999999999993</c:v>
                </c:pt>
                <c:pt idx="6">
                  <c:v>7.0000000000000009</c:v>
                </c:pt>
                <c:pt idx="7">
                  <c:v>8.7999999999999989</c:v>
                </c:pt>
                <c:pt idx="8">
                  <c:v>9.4</c:v>
                </c:pt>
                <c:pt idx="9">
                  <c:v>10.199999999999999</c:v>
                </c:pt>
                <c:pt idx="10">
                  <c:v>7.0000000000000009</c:v>
                </c:pt>
                <c:pt idx="11">
                  <c:v>8</c:v>
                </c:pt>
                <c:pt idx="12">
                  <c:v>8.4</c:v>
                </c:pt>
                <c:pt idx="13">
                  <c:v>8</c:v>
                </c:pt>
                <c:pt idx="14">
                  <c:v>10.6</c:v>
                </c:pt>
                <c:pt idx="15">
                  <c:v>11</c:v>
                </c:pt>
                <c:pt idx="16">
                  <c:v>12</c:v>
                </c:pt>
                <c:pt idx="17">
                  <c:v>12.6</c:v>
                </c:pt>
                <c:pt idx="18">
                  <c:v>10.8</c:v>
                </c:pt>
                <c:pt idx="19">
                  <c:v>21.2</c:v>
                </c:pt>
                <c:pt idx="20">
                  <c:v>7.6</c:v>
                </c:pt>
                <c:pt idx="21">
                  <c:v>6.2</c:v>
                </c:pt>
                <c:pt idx="22">
                  <c:v>15.6</c:v>
                </c:pt>
                <c:pt idx="23">
                  <c:v>5.4</c:v>
                </c:pt>
                <c:pt idx="24">
                  <c:v>11.200000000000001</c:v>
                </c:pt>
                <c:pt idx="25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9C-4F91-B305-010416863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8717167"/>
        <c:axId val="298724655"/>
      </c:barChart>
      <c:catAx>
        <c:axId val="2987171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98724655"/>
        <c:crosses val="autoZero"/>
        <c:auto val="1"/>
        <c:lblAlgn val="ctr"/>
        <c:lblOffset val="100"/>
        <c:noMultiLvlLbl val="0"/>
      </c:catAx>
      <c:valAx>
        <c:axId val="2987246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98717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438310957453913"/>
          <c:y val="0.50616791779292514"/>
          <c:w val="0.17580297975255257"/>
          <c:h val="0.172003723998119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8C-4E69-BBF2-BAA46574DEC5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B8C-4E69-BBF2-BAA46574DEC5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8C-4E69-BBF2-BAA46574DEC5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B8C-4E69-BBF2-BAA46574DE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'Kultūros renginiai'!$A$1:$A$5</c:f>
              <c:strCache>
                <c:ptCount val="5"/>
                <c:pt idx="0">
                  <c:v>Visiškai tenkina</c:v>
                </c:pt>
                <c:pt idx="1">
                  <c:v>Iš dalies tenkina</c:v>
                </c:pt>
                <c:pt idx="2">
                  <c:v>Netenkina</c:v>
                </c:pt>
                <c:pt idx="3">
                  <c:v>Visiškai netenkina</c:v>
                </c:pt>
                <c:pt idx="4">
                  <c:v>Nežino, neatsakė</c:v>
                </c:pt>
              </c:strCache>
            </c:strRef>
          </c:cat>
          <c:val>
            <c:numRef>
              <c:f>'Kultūros renginiai'!$B$1:$B$5</c:f>
              <c:numCache>
                <c:formatCode>0.0\%</c:formatCode>
                <c:ptCount val="5"/>
                <c:pt idx="0">
                  <c:v>44.6</c:v>
                </c:pt>
                <c:pt idx="1">
                  <c:v>11</c:v>
                </c:pt>
                <c:pt idx="2">
                  <c:v>1.4000000000000001</c:v>
                </c:pt>
                <c:pt idx="3">
                  <c:v>5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8C-4E69-BBF2-BAA46574DE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84180031"/>
        <c:axId val="2084183775"/>
      </c:barChart>
      <c:catAx>
        <c:axId val="2084180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084183775"/>
        <c:crosses val="autoZero"/>
        <c:auto val="1"/>
        <c:lblAlgn val="ctr"/>
        <c:lblOffset val="100"/>
        <c:noMultiLvlLbl val="0"/>
      </c:catAx>
      <c:valAx>
        <c:axId val="2084183775"/>
        <c:scaling>
          <c:orientation val="minMax"/>
        </c:scaling>
        <c:delete val="1"/>
        <c:axPos val="l"/>
        <c:numFmt formatCode="0.0\%" sourceLinked="1"/>
        <c:majorTickMark val="none"/>
        <c:minorTickMark val="none"/>
        <c:tickLblPos val="nextTo"/>
        <c:crossAx val="208418003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264F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CB-4C4E-97CB-FE4794868181}"/>
              </c:ext>
            </c:extLst>
          </c:dPt>
          <c:dPt>
            <c:idx val="1"/>
            <c:bubble3D val="0"/>
            <c:spPr>
              <a:solidFill>
                <a:srgbClr val="AB0E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CB-4C4E-97CB-FE4794868181}"/>
              </c:ext>
            </c:extLst>
          </c:dPt>
          <c:dPt>
            <c:idx val="2"/>
            <c:bubble3D val="0"/>
            <c:spPr>
              <a:solidFill>
                <a:srgbClr val="4AA1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CB-4C4E-97CB-FE4794868181}"/>
              </c:ext>
            </c:extLst>
          </c:dPt>
          <c:dLbls>
            <c:dLbl>
              <c:idx val="1"/>
              <c:layout>
                <c:manualLayout>
                  <c:x val="0.13206483323196291"/>
                  <c:y val="-6.223259111297384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CB-4C4E-97CB-FE479486818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527139874739033"/>
                      <c:h val="0.257361268403171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DCB-4C4E-97CB-FE47948681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'Lieuvos kultruos sostine'!$A$1:$A$3</c:f>
              <c:strCache>
                <c:ptCount val="3"/>
                <c:pt idx="0">
                  <c:v>Taip</c:v>
                </c:pt>
                <c:pt idx="1">
                  <c:v>Ne</c:v>
                </c:pt>
                <c:pt idx="2">
                  <c:v>Dar nenusprendė</c:v>
                </c:pt>
              </c:strCache>
            </c:strRef>
          </c:cat>
          <c:val>
            <c:numRef>
              <c:f>'Lieuvos kultruos sostine'!$B$1:$B$3</c:f>
              <c:numCache>
                <c:formatCode>0.0\%</c:formatCode>
                <c:ptCount val="3"/>
                <c:pt idx="0">
                  <c:v>52</c:v>
                </c:pt>
                <c:pt idx="1">
                  <c:v>2.4</c:v>
                </c:pt>
                <c:pt idx="2">
                  <c:v>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DCB-4C4E-97CB-FE4794868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0CEE7-2E35-4EFC-B1A8-0C8470A72706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D44F2-8668-4548-BFD5-30A4FF1DF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528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41E7-05F9-4924-9C57-4415A2F86A47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0BBE-3139-44FC-8B36-7302AA0A1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77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41E7-05F9-4924-9C57-4415A2F86A47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0BBE-3139-44FC-8B36-7302AA0A1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18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41E7-05F9-4924-9C57-4415A2F86A47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0BBE-3139-44FC-8B36-7302AA0A1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52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41E7-05F9-4924-9C57-4415A2F86A47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0BBE-3139-44FC-8B36-7302AA0A1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15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41E7-05F9-4924-9C57-4415A2F86A47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0BBE-3139-44FC-8B36-7302AA0A1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11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41E7-05F9-4924-9C57-4415A2F86A47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0BBE-3139-44FC-8B36-7302AA0A1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05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41E7-05F9-4924-9C57-4415A2F86A47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0BBE-3139-44FC-8B36-7302AA0A1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73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41E7-05F9-4924-9C57-4415A2F86A47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0BBE-3139-44FC-8B36-7302AA0A1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84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41E7-05F9-4924-9C57-4415A2F86A47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0BBE-3139-44FC-8B36-7302AA0A1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26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41E7-05F9-4924-9C57-4415A2F86A47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0BBE-3139-44FC-8B36-7302AA0A1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72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41E7-05F9-4924-9C57-4415A2F86A47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0BBE-3139-44FC-8B36-7302AA0A1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96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E41E7-05F9-4924-9C57-4415A2F86A47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30BBE-3139-44FC-8B36-7302AA0A1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4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437" y="2244438"/>
            <a:ext cx="10880436" cy="153338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lt-LT" sz="4400" b="1" dirty="0">
                <a:solidFill>
                  <a:srgbClr val="264F97"/>
                </a:solidFill>
              </a:rPr>
              <a:t>Pirmų pasimatymų ir jaunystės vieta...</a:t>
            </a:r>
            <a:br>
              <a:rPr lang="lt-LT" sz="4400" b="1" dirty="0">
                <a:solidFill>
                  <a:srgbClr val="264F97"/>
                </a:solidFill>
              </a:rPr>
            </a:br>
            <a:r>
              <a:rPr lang="lt-LT" sz="4400" b="1" dirty="0">
                <a:solidFill>
                  <a:srgbClr val="264F97"/>
                </a:solidFill>
              </a:rPr>
              <a:t>            ... kai viskas brangu ir trūksta parduotuvių</a:t>
            </a:r>
            <a:endParaRPr lang="en-GB" sz="4400" b="1" dirty="0">
              <a:solidFill>
                <a:srgbClr val="264F97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4148" y="4350476"/>
            <a:ext cx="7296727" cy="591271"/>
          </a:xfrm>
        </p:spPr>
        <p:txBody>
          <a:bodyPr/>
          <a:lstStyle/>
          <a:p>
            <a:r>
              <a:rPr lang="lt-LT" dirty="0"/>
              <a:t>2020 m. Neringos lankytojų apklausos rezultatų apžvalga</a:t>
            </a:r>
            <a:endParaRPr lang="en-GB" dirty="0"/>
          </a:p>
        </p:txBody>
      </p:sp>
      <p:pic>
        <p:nvPicPr>
          <p:cNvPr id="5" name="Picture 7" descr="neringa_logo_su_suki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87"/>
          <a:stretch/>
        </p:blipFill>
        <p:spPr>
          <a:xfrm>
            <a:off x="720437" y="768538"/>
            <a:ext cx="2512291" cy="11625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8437" y="5606472"/>
            <a:ext cx="5375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dirty="0"/>
              <a:t>dr. Liutauras Kraniauskas</a:t>
            </a:r>
          </a:p>
          <a:p>
            <a:pPr algn="r"/>
            <a:r>
              <a:rPr lang="lt-LT" dirty="0"/>
              <a:t>Klaipėdos universiteto </a:t>
            </a:r>
          </a:p>
          <a:p>
            <a:pPr algn="r"/>
            <a:r>
              <a:rPr lang="lt-LT" dirty="0"/>
              <a:t>Socialinių pokyčių studijų centras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0" y="4568656"/>
            <a:ext cx="1505527" cy="196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59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45" y="365129"/>
            <a:ext cx="11212946" cy="1325563"/>
          </a:xfrm>
        </p:spPr>
        <p:txBody>
          <a:bodyPr>
            <a:normAutofit/>
          </a:bodyPr>
          <a:lstStyle/>
          <a:p>
            <a:r>
              <a:rPr lang="lt-LT" sz="4000" b="1" dirty="0">
                <a:solidFill>
                  <a:srgbClr val="264F97"/>
                </a:solidFill>
              </a:rPr>
              <a:t>Paplūdimiai</a:t>
            </a:r>
            <a:r>
              <a:rPr lang="en-GB" sz="4000" b="1" dirty="0">
                <a:solidFill>
                  <a:srgbClr val="264F97"/>
                </a:solidFill>
              </a:rPr>
              <a:t> ir j</a:t>
            </a:r>
            <a:r>
              <a:rPr lang="lt-LT" sz="4000" b="1" dirty="0">
                <a:solidFill>
                  <a:srgbClr val="264F97"/>
                </a:solidFill>
              </a:rPr>
              <a:t>ų patrauklumas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929120" y="1596677"/>
            <a:ext cx="487587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/>
              <a:t>Svarbesnės tendencijos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/>
              <a:t>Apie 15 proc. lankytojų į paplūdimius neina (daugiausiai atvykę į Nidą ir Juodkrantę bei vienadieniai lankytojai)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/>
              <a:t>Bendrai paplūdimiai vertinami labai palankiai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/>
              <a:t>Patraukliausi paplūdimiai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dirty="0"/>
              <a:t>Nidos nudistų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dirty="0"/>
              <a:t>Juodkrantės nudistų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lt-L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/>
              <a:t>Saugiausi paplūdimiai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dirty="0"/>
              <a:t>Juodkrantės nudistų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dirty="0"/>
              <a:t>Juodkrantės centinis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lt-L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/>
              <a:t>Mažiau patrauklūs  ir saugūs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dirty="0"/>
              <a:t>Juodkrantės moterų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dirty="0"/>
              <a:t>Laukinis paplūdimys tarp Preilos ir Pervalkos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360133"/>
              </p:ext>
            </p:extLst>
          </p:nvPr>
        </p:nvGraphicFramePr>
        <p:xfrm>
          <a:off x="274320" y="1370647"/>
          <a:ext cx="6654800" cy="5284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1699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45" y="365129"/>
            <a:ext cx="11212946" cy="1325563"/>
          </a:xfrm>
        </p:spPr>
        <p:txBody>
          <a:bodyPr>
            <a:normAutofit/>
          </a:bodyPr>
          <a:lstStyle/>
          <a:p>
            <a:r>
              <a:rPr lang="lt-LT" b="1" dirty="0">
                <a:solidFill>
                  <a:srgbClr val="264F97"/>
                </a:solidFill>
              </a:rPr>
              <a:t>25 populiariausios traukos vietos Neringoje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815739"/>
              </p:ext>
            </p:extLst>
          </p:nvPr>
        </p:nvGraphicFramePr>
        <p:xfrm>
          <a:off x="274320" y="1412240"/>
          <a:ext cx="11483571" cy="544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7848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45" y="365129"/>
            <a:ext cx="11212946" cy="1325563"/>
          </a:xfrm>
        </p:spPr>
        <p:txBody>
          <a:bodyPr>
            <a:normAutofit/>
          </a:bodyPr>
          <a:lstStyle/>
          <a:p>
            <a:r>
              <a:rPr lang="lt-LT" sz="4000" b="1" dirty="0">
                <a:solidFill>
                  <a:srgbClr val="264F97"/>
                </a:solidFill>
              </a:rPr>
              <a:t>Kultūros renginių pasiūlos Neringoje vertinimas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665884" y="1690692"/>
            <a:ext cx="4865716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t-LT" sz="2000" b="1" dirty="0"/>
              <a:t>Svarbesnės tendencijos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/>
              <a:t>87,4 proc. nesilankė nei viename vykstančiame kultūros renginyje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/>
              <a:t>10,4 proc. apsilankė tik viename renginyje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/>
              <a:t>2,2 proc. apslankė keliuose renginiuose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/>
              <a:t>Labiausiai patikęs renginys – 53-oji tarptautinė Kuršių marių regata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/>
              <a:t>Pagrindiniai pageidavimai renginių organizatoriams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1600" dirty="0"/>
              <a:t>Muzikos koncertai – 12,8 proc.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1600" dirty="0"/>
              <a:t>Susitikimai su įžymiais žmonėmis – 11,2 proc.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1600" dirty="0"/>
              <a:t>Veiklos vaikams – 7,4 proc.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1600" dirty="0"/>
              <a:t>Sveikatingumo veiklos – 7,2 proc.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037765"/>
              </p:ext>
            </p:extLst>
          </p:nvPr>
        </p:nvGraphicFramePr>
        <p:xfrm>
          <a:off x="457199" y="1558174"/>
          <a:ext cx="5982393" cy="4903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5413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eringa.lt/neringa/m/m_images/wfiles/NERINGAlogo-13333-s200x2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1" y="1844642"/>
            <a:ext cx="3423919" cy="467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lt-LT" b="1" dirty="0">
                <a:solidFill>
                  <a:srgbClr val="264F97"/>
                </a:solidFill>
              </a:rPr>
              <a:t>Ar teko girdėti, kad 2021 m. Neringai suteiktas Lietuvos kultūros sostinės titulas?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19600" y="1920239"/>
            <a:ext cx="7381240" cy="4246563"/>
          </a:xfrm>
        </p:spPr>
        <p:txBody>
          <a:bodyPr>
            <a:normAutofit fontScale="92500" lnSpcReduction="20000"/>
          </a:bodyPr>
          <a:lstStyle/>
          <a:p>
            <a:r>
              <a:rPr lang="lt-LT" dirty="0"/>
              <a:t>53 proc. girdėjo apie suteiktą titulą</a:t>
            </a:r>
          </a:p>
          <a:p>
            <a:r>
              <a:rPr lang="lt-LT" dirty="0"/>
              <a:t>Daugiausiai žinojo </a:t>
            </a:r>
          </a:p>
          <a:p>
            <a:pPr lvl="2"/>
            <a:r>
              <a:rPr lang="lt-LT" dirty="0"/>
              <a:t>Apsistoję Preiloje (61,2 proc.)</a:t>
            </a:r>
          </a:p>
          <a:p>
            <a:pPr lvl="2"/>
            <a:r>
              <a:rPr lang="lt-LT" dirty="0"/>
              <a:t>Atvykę iš mažesnių Lietuvos miestų</a:t>
            </a:r>
          </a:p>
          <a:p>
            <a:pPr lvl="2"/>
            <a:r>
              <a:rPr lang="lt-LT" dirty="0"/>
              <a:t>Ketinantys kitais metais atostogauti Neringoje (58,5 proc.)</a:t>
            </a:r>
          </a:p>
          <a:p>
            <a:pPr lvl="2"/>
            <a:r>
              <a:rPr lang="lt-LT" dirty="0"/>
              <a:t>Atvykstantys ne pirmą kartą (56,8 proc.)</a:t>
            </a:r>
          </a:p>
          <a:p>
            <a:pPr lvl="2"/>
            <a:endParaRPr lang="lt-LT" dirty="0"/>
          </a:p>
          <a:p>
            <a:r>
              <a:rPr lang="lt-LT" dirty="0"/>
              <a:t>Mažiausiai žinojo</a:t>
            </a:r>
          </a:p>
          <a:p>
            <a:pPr lvl="2"/>
            <a:r>
              <a:rPr lang="lt-LT" dirty="0"/>
              <a:t>Atvykę vienai dienai (32,6 proc.)</a:t>
            </a:r>
          </a:p>
          <a:p>
            <a:pPr lvl="2"/>
            <a:r>
              <a:rPr lang="lt-LT" dirty="0"/>
              <a:t>Pirmą kartą besilankantys (18,4 proc.)</a:t>
            </a:r>
          </a:p>
          <a:p>
            <a:pPr lvl="2"/>
            <a:r>
              <a:rPr lang="lt-LT" dirty="0"/>
              <a:t>Kitais metais neketinantys čia atostogauti (25 proc.)</a:t>
            </a:r>
          </a:p>
          <a:p>
            <a:pPr lvl="2"/>
            <a:r>
              <a:rPr lang="lt-LT" dirty="0"/>
              <a:t>Atvykę iš didmiesčių (apie 40-45 proc.)</a:t>
            </a:r>
          </a:p>
          <a:p>
            <a:pPr lvl="2"/>
            <a:r>
              <a:rPr lang="lt-LT" dirty="0"/>
              <a:t>Apsistoję Pervalkoje ir Nidoje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598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lt-LT" b="1" dirty="0">
                <a:solidFill>
                  <a:srgbClr val="264F97"/>
                </a:solidFill>
              </a:rPr>
              <a:t>Ar ketina kitais metais atostogauti Neringoje?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77840" y="1772920"/>
            <a:ext cx="6390640" cy="4393882"/>
          </a:xfrm>
        </p:spPr>
        <p:txBody>
          <a:bodyPr>
            <a:normAutofit/>
          </a:bodyPr>
          <a:lstStyle/>
          <a:p>
            <a:r>
              <a:rPr lang="lt-LT" dirty="0"/>
              <a:t>Daugiausiai ketina atvykti</a:t>
            </a:r>
          </a:p>
          <a:p>
            <a:pPr lvl="2"/>
            <a:r>
              <a:rPr lang="lt-LT" dirty="0"/>
              <a:t>Apsistoję Preiloje (65,3 proc.)</a:t>
            </a:r>
          </a:p>
          <a:p>
            <a:pPr lvl="2"/>
            <a:r>
              <a:rPr lang="lt-LT" dirty="0"/>
              <a:t>Atvykstantys ne pirmą kartą (52,5 proc.)</a:t>
            </a:r>
          </a:p>
          <a:p>
            <a:pPr lvl="2"/>
            <a:r>
              <a:rPr lang="lt-LT" dirty="0"/>
              <a:t>Šiais metais apsistoję daugiau ilgiau nei 4 naktims</a:t>
            </a:r>
          </a:p>
          <a:p>
            <a:pPr lvl="2"/>
            <a:r>
              <a:rPr lang="lt-LT" dirty="0"/>
              <a:t>Skyrę didesnį biudžetą</a:t>
            </a:r>
          </a:p>
          <a:p>
            <a:pPr lvl="2"/>
            <a:endParaRPr lang="lt-LT" dirty="0"/>
          </a:p>
          <a:p>
            <a:r>
              <a:rPr lang="lt-LT" dirty="0"/>
              <a:t>Daugiausiai neapsisprendusių</a:t>
            </a:r>
          </a:p>
          <a:p>
            <a:pPr lvl="2"/>
            <a:r>
              <a:rPr lang="lt-LT" dirty="0"/>
              <a:t>Apsistoję Nidoje (48,4 proc.)</a:t>
            </a:r>
          </a:p>
          <a:p>
            <a:pPr lvl="2"/>
            <a:r>
              <a:rPr lang="lt-LT" dirty="0"/>
              <a:t>Atvykę vienai dienai arba nakčiai (apie 63 proc.)</a:t>
            </a:r>
          </a:p>
          <a:p>
            <a:pPr lvl="2"/>
            <a:r>
              <a:rPr lang="lt-LT" dirty="0"/>
              <a:t>Skyrę vidutiniškai 250-300 eurų apsistojimui</a:t>
            </a:r>
          </a:p>
          <a:p>
            <a:pPr lvl="2"/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311031"/>
              </p:ext>
            </p:extLst>
          </p:nvPr>
        </p:nvGraphicFramePr>
        <p:xfrm>
          <a:off x="477520" y="1772920"/>
          <a:ext cx="4318000" cy="380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9065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lt-LT" b="1" dirty="0">
                <a:solidFill>
                  <a:srgbClr val="264F97"/>
                </a:solidFill>
              </a:rPr>
              <a:t>Lankytojų biudžetas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43120" y="1690692"/>
            <a:ext cx="7284720" cy="4958080"/>
          </a:xfrm>
        </p:spPr>
        <p:txBody>
          <a:bodyPr>
            <a:normAutofit fontScale="85000" lnSpcReduction="20000"/>
          </a:bodyPr>
          <a:lstStyle/>
          <a:p>
            <a:r>
              <a:rPr lang="lt-LT" sz="2400" dirty="0"/>
              <a:t>Vidutiniškai viso apsilankymo metu pinigų išleidžia (mediana)</a:t>
            </a:r>
          </a:p>
          <a:p>
            <a:pPr lvl="1"/>
            <a:r>
              <a:rPr lang="lt-LT" sz="2000" dirty="0"/>
              <a:t>Vienos dienos lankytojas – 50-100 eurų</a:t>
            </a:r>
          </a:p>
          <a:p>
            <a:pPr lvl="1"/>
            <a:r>
              <a:rPr lang="lt-LT" sz="2000" dirty="0"/>
              <a:t>Apsistojantys 1-2 naktims – 300-350 eurų</a:t>
            </a:r>
          </a:p>
          <a:p>
            <a:pPr lvl="1"/>
            <a:r>
              <a:rPr lang="lt-LT" sz="2000" dirty="0"/>
              <a:t>Apsistojantys 3-4 naktims – 450-500 eurų</a:t>
            </a:r>
          </a:p>
          <a:p>
            <a:pPr lvl="1"/>
            <a:r>
              <a:rPr lang="lt-LT" sz="2000" dirty="0"/>
              <a:t>Apsistojantys 5-7 naktims – 500-600 euru</a:t>
            </a:r>
          </a:p>
          <a:p>
            <a:pPr lvl="1"/>
            <a:r>
              <a:rPr lang="lt-LT" sz="2000" dirty="0"/>
              <a:t>Apsistojantys ilgiau – 450-500 eurų</a:t>
            </a:r>
          </a:p>
          <a:p>
            <a:pPr lvl="1"/>
            <a:endParaRPr lang="lt-LT" sz="2000" dirty="0"/>
          </a:p>
          <a:p>
            <a:r>
              <a:rPr lang="lt-LT" sz="2400" dirty="0"/>
              <a:t>Vidutinis vienos dienos biudžetas – 50-100 eurų</a:t>
            </a:r>
          </a:p>
          <a:p>
            <a:r>
              <a:rPr lang="lt-LT" sz="2400" dirty="0"/>
              <a:t>Išlaidesni </a:t>
            </a:r>
          </a:p>
          <a:p>
            <a:pPr lvl="1"/>
            <a:r>
              <a:rPr lang="lt-LT" sz="2000" dirty="0"/>
              <a:t>apsistojantys Nidoje</a:t>
            </a:r>
          </a:p>
          <a:p>
            <a:pPr lvl="1"/>
            <a:r>
              <a:rPr lang="lt-LT" sz="2000" dirty="0"/>
              <a:t>kurie lankosi ne pirmą kartą</a:t>
            </a:r>
          </a:p>
          <a:p>
            <a:pPr lvl="1"/>
            <a:r>
              <a:rPr lang="lt-LT" sz="2000" dirty="0"/>
              <a:t>atvykstantys į renginius ir šventes</a:t>
            </a:r>
          </a:p>
          <a:p>
            <a:pPr lvl="1"/>
            <a:r>
              <a:rPr lang="lt-LT" sz="2000" dirty="0"/>
              <a:t>Atvykstantys laivais/jachtomis ir savo motociklais</a:t>
            </a:r>
          </a:p>
          <a:p>
            <a:r>
              <a:rPr lang="lt-LT" sz="2400" dirty="0"/>
              <a:t>Taupiausi</a:t>
            </a:r>
          </a:p>
          <a:p>
            <a:pPr lvl="1"/>
            <a:r>
              <a:rPr lang="lt-LT" sz="2000" dirty="0"/>
              <a:t>apsistojantys Preiloje</a:t>
            </a:r>
          </a:p>
          <a:p>
            <a:pPr lvl="1"/>
            <a:r>
              <a:rPr lang="lt-LT" sz="2000" dirty="0"/>
              <a:t>kurie lankosi pirmą kartą</a:t>
            </a:r>
          </a:p>
          <a:p>
            <a:pPr lvl="1"/>
            <a:r>
              <a:rPr lang="lt-LT" sz="2000" dirty="0"/>
              <a:t>atvystantys užsakytais autobusais ir atplaukę tiesioginiais keltais</a:t>
            </a:r>
          </a:p>
          <a:p>
            <a:pPr lvl="1"/>
            <a:r>
              <a:rPr lang="lt-LT" sz="2000" dirty="0"/>
              <a:t>Atvykstantys pas gimines ir draugus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24327"/>
            <a:ext cx="2981202" cy="2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78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20" y="2651760"/>
            <a:ext cx="6507480" cy="3525202"/>
          </a:xfrm>
        </p:spPr>
        <p:txBody>
          <a:bodyPr/>
          <a:lstStyle/>
          <a:p>
            <a:r>
              <a:rPr lang="lt-LT" dirty="0"/>
              <a:t>Ko labiausiai pasigendama?</a:t>
            </a:r>
          </a:p>
          <a:p>
            <a:r>
              <a:rPr lang="lt-LT" dirty="0"/>
              <a:t>Kas labiausiai džiugina?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rgbClr val="264F97"/>
                </a:solidFill>
              </a:rPr>
              <a:t>Geroji ir blogoji žinutė Neringos merui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31" y="1817481"/>
            <a:ext cx="3584569" cy="426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07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5" y="0"/>
            <a:ext cx="11061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1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5" y="0"/>
            <a:ext cx="11061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56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12720" y="4742769"/>
            <a:ext cx="913384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b="1" dirty="0">
                <a:solidFill>
                  <a:srgbClr val="264F97"/>
                </a:solidFill>
              </a:rPr>
              <a:t>Padėka Neringos turizmo informacijos centrui „Agila“</a:t>
            </a:r>
            <a:endParaRPr lang="en-GB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386840" y="32505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b="1" dirty="0">
                <a:solidFill>
                  <a:srgbClr val="264F97"/>
                </a:solidFill>
              </a:rPr>
              <a:t>Dėkui už jūsų dėmesį!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374" y="2412155"/>
            <a:ext cx="3200677" cy="29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8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7311"/>
            <a:ext cx="10515600" cy="1053379"/>
          </a:xfrm>
        </p:spPr>
        <p:txBody>
          <a:bodyPr>
            <a:normAutofit/>
          </a:bodyPr>
          <a:lstStyle/>
          <a:p>
            <a:r>
              <a:rPr lang="lt-LT" b="1" dirty="0">
                <a:solidFill>
                  <a:srgbClr val="264F97"/>
                </a:solidFill>
              </a:rPr>
              <a:t>Apklausos temos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330" y="1825627"/>
            <a:ext cx="9543473" cy="4351339"/>
          </a:xfrm>
        </p:spPr>
        <p:txBody>
          <a:bodyPr>
            <a:noAutofit/>
          </a:bodyPr>
          <a:lstStyle/>
          <a:p>
            <a:r>
              <a:rPr lang="lt-LT" sz="1800" dirty="0"/>
              <a:t>Neringos lankytojų portretas; </a:t>
            </a:r>
          </a:p>
          <a:p>
            <a:r>
              <a:rPr lang="lt-LT" sz="1800" dirty="0"/>
              <a:t>kasdienes poilsio ir laisvalaikio leidimo praktikos; </a:t>
            </a:r>
          </a:p>
          <a:p>
            <a:r>
              <a:rPr lang="lt-LT" sz="1800" dirty="0"/>
              <a:t>atvykimo motyvai; </a:t>
            </a:r>
          </a:p>
          <a:p>
            <a:r>
              <a:rPr lang="lt-LT" sz="1800" dirty="0"/>
              <a:t>ankstesnių apsilankymų patirtis ir planai kitiems metams; </a:t>
            </a:r>
          </a:p>
          <a:p>
            <a:r>
              <a:rPr lang="lt-LT" sz="1800" dirty="0"/>
              <a:t>biudžetas; </a:t>
            </a:r>
          </a:p>
          <a:p>
            <a:r>
              <a:rPr lang="lt-LT" sz="1800" dirty="0"/>
              <a:t>laisvalaikio geografija; </a:t>
            </a:r>
          </a:p>
          <a:p>
            <a:r>
              <a:rPr lang="lt-LT" sz="1800" dirty="0" err="1"/>
              <a:t>bevariklio</a:t>
            </a:r>
            <a:r>
              <a:rPr lang="lt-LT" sz="1800" dirty="0"/>
              <a:t> transporto naudojimas ir dviračių infrastruktūros vertinimas; </a:t>
            </a:r>
          </a:p>
          <a:p>
            <a:r>
              <a:rPr lang="lt-LT" sz="1800" dirty="0"/>
              <a:t>paplūdimių infrastruktūros vertinimas ir saugumas;</a:t>
            </a:r>
          </a:p>
          <a:p>
            <a:r>
              <a:rPr lang="lt-LT" sz="1800" dirty="0"/>
              <a:t>kultūros vartojimas</a:t>
            </a:r>
          </a:p>
          <a:p>
            <a:r>
              <a:rPr lang="lt-LT" sz="1800" dirty="0"/>
              <a:t>lankytinų kultūros ir gamtos objektų trauka; </a:t>
            </a:r>
          </a:p>
          <a:p>
            <a:r>
              <a:rPr lang="lt-LT" sz="1800" dirty="0"/>
              <a:t>informuotumas apie „Neringa – Lietuvos kultūros sostinė 2021“.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4028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4259"/>
            <a:ext cx="10515600" cy="1016433"/>
          </a:xfrm>
        </p:spPr>
        <p:txBody>
          <a:bodyPr/>
          <a:lstStyle/>
          <a:p>
            <a:r>
              <a:rPr lang="lt-LT" b="1" dirty="0">
                <a:solidFill>
                  <a:srgbClr val="264F97"/>
                </a:solidFill>
              </a:rPr>
              <a:t>Techniniai apklausos duomenys</a:t>
            </a:r>
            <a:endParaRPr lang="en-GB" dirty="0"/>
          </a:p>
        </p:txBody>
      </p:sp>
      <p:sp>
        <p:nvSpPr>
          <p:cNvPr id="6" name="Google Shape;190;p12"/>
          <p:cNvSpPr txBox="1">
            <a:spLocks/>
          </p:cNvSpPr>
          <p:nvPr/>
        </p:nvSpPr>
        <p:spPr>
          <a:xfrm>
            <a:off x="5374722" y="1804286"/>
            <a:ext cx="3852409" cy="1835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r>
              <a:rPr lang="lt-LT" sz="1600" b="1" dirty="0">
                <a:solidFill>
                  <a:srgbClr val="FF9800"/>
                </a:solidFill>
              </a:rPr>
              <a:t>INFORMACIJOS RINKIMO METODAS</a:t>
            </a:r>
            <a:endParaRPr lang="lt-LT" sz="1600" dirty="0">
              <a:solidFill>
                <a:srgbClr val="FF980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lt-LT" sz="1400" dirty="0"/>
              <a:t>Asmeninis interviu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lt-LT" sz="1400" dirty="0"/>
              <a:t>Apklausa vyko viešose vietose, kur buvo galima saugiai bendrauti 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lt-LT" sz="1400" dirty="0"/>
              <a:t>Apklausiamas vienas šeimos narys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lt-LT" sz="1400" dirty="0"/>
              <a:t>Vidutinė interviu trukmė – 20 min.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lt-LT" sz="1400" dirty="0"/>
              <a:t>Interviu organizavo UAB „Baltijos tyrimai“</a:t>
            </a:r>
          </a:p>
          <a:p>
            <a:pPr marL="0" indent="0">
              <a:spcAft>
                <a:spcPts val="1000"/>
              </a:spcAft>
              <a:buNone/>
            </a:pPr>
            <a:endParaRPr lang="lt-LT" sz="1400" b="1" dirty="0"/>
          </a:p>
        </p:txBody>
      </p:sp>
      <p:sp>
        <p:nvSpPr>
          <p:cNvPr id="7" name="Google Shape;190;p12"/>
          <p:cNvSpPr txBox="1">
            <a:spLocks/>
          </p:cNvSpPr>
          <p:nvPr/>
        </p:nvSpPr>
        <p:spPr>
          <a:xfrm>
            <a:off x="1655426" y="4411447"/>
            <a:ext cx="3654900" cy="92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r>
              <a:rPr lang="lt-LT" sz="1600" b="1" dirty="0">
                <a:solidFill>
                  <a:srgbClr val="FF9800"/>
                </a:solidFill>
              </a:rPr>
              <a:t>LAIKAS</a:t>
            </a:r>
            <a:endParaRPr lang="lt-LT" sz="1400" dirty="0">
              <a:solidFill>
                <a:srgbClr val="FF980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lt-LT" sz="1400" dirty="0">
                <a:solidFill>
                  <a:schemeClr val="tx1"/>
                </a:solidFill>
              </a:rPr>
              <a:t>Pradžia: 2020 rugpjūčio 11 d. 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lt-LT" sz="1400" dirty="0">
                <a:solidFill>
                  <a:schemeClr val="tx1"/>
                </a:solidFill>
              </a:rPr>
              <a:t>Pabaiga: 2020 rugsėjo 15 d.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lt-LT" sz="1400" dirty="0"/>
          </a:p>
          <a:p>
            <a:pPr marL="0" indent="0">
              <a:spcAft>
                <a:spcPts val="1000"/>
              </a:spcAft>
              <a:buNone/>
            </a:pPr>
            <a:endParaRPr lang="lt-LT" sz="1400" b="1" dirty="0"/>
          </a:p>
        </p:txBody>
      </p:sp>
      <p:sp>
        <p:nvSpPr>
          <p:cNvPr id="8" name="Google Shape;190;p12"/>
          <p:cNvSpPr txBox="1">
            <a:spLocks/>
          </p:cNvSpPr>
          <p:nvPr/>
        </p:nvSpPr>
        <p:spPr>
          <a:xfrm>
            <a:off x="5374719" y="4411449"/>
            <a:ext cx="5163971" cy="100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r>
              <a:rPr lang="lt-LT" sz="1600" b="1" dirty="0">
                <a:solidFill>
                  <a:srgbClr val="FF9800"/>
                </a:solidFill>
              </a:rPr>
              <a:t>REPREZENTATYVUMAS</a:t>
            </a:r>
            <a:endParaRPr lang="lt-LT" sz="1600" dirty="0">
              <a:solidFill>
                <a:srgbClr val="FF980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lt-LT" altLang="lt-LT" sz="1400" dirty="0"/>
              <a:t>Duomenys gali būti apibendrinti su paklaida +/- 4,36 proc.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lt-LT" sz="1400" dirty="0"/>
              <a:t>Būtina įvertinti galimą COVID-19 epidemijos kontrolės poveikį</a:t>
            </a:r>
          </a:p>
          <a:p>
            <a:pPr marL="0" indent="0">
              <a:spcAft>
                <a:spcPts val="1000"/>
              </a:spcAft>
              <a:buNone/>
            </a:pPr>
            <a:endParaRPr lang="lt-LT" sz="1400" b="1" dirty="0"/>
          </a:p>
        </p:txBody>
      </p:sp>
      <p:sp>
        <p:nvSpPr>
          <p:cNvPr id="9" name="Google Shape;193;p12"/>
          <p:cNvSpPr txBox="1">
            <a:spLocks/>
          </p:cNvSpPr>
          <p:nvPr/>
        </p:nvSpPr>
        <p:spPr>
          <a:xfrm>
            <a:off x="1655428" y="1883987"/>
            <a:ext cx="3493727" cy="1755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lt-LT" sz="1600" b="1" dirty="0">
                <a:solidFill>
                  <a:srgbClr val="FF9800"/>
                </a:solidFill>
                <a:latin typeface="Roboto Condensed Light"/>
              </a:rPr>
              <a:t>IMTIS</a:t>
            </a:r>
            <a:endParaRPr lang="lt-LT" sz="1600" dirty="0">
              <a:solidFill>
                <a:srgbClr val="FF9800"/>
              </a:solidFill>
              <a:latin typeface="Roboto Condensed Ligh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lt-LT" altLang="lt-LT" sz="1400" dirty="0">
                <a:latin typeface="Roboto Condensed Light"/>
              </a:rPr>
              <a:t>500 respondentų (lietuviai)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lt-LT" altLang="lt-LT" sz="1400" dirty="0">
                <a:latin typeface="Roboto Condensed Light"/>
              </a:rPr>
              <a:t>18 metų ir vyresni</a:t>
            </a:r>
          </a:p>
          <a:p>
            <a:pPr marL="0" indent="0">
              <a:spcBef>
                <a:spcPts val="600"/>
              </a:spcBef>
              <a:buNone/>
            </a:pPr>
            <a:endParaRPr lang="lt-LT" altLang="lt-LT" sz="1400" dirty="0">
              <a:latin typeface="Roboto Condensed Ligh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lt-LT" altLang="lt-LT" sz="1400" dirty="0">
                <a:latin typeface="Roboto Condensed Light"/>
              </a:rPr>
              <a:t>Nidoje – 250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lt-LT" altLang="lt-LT" sz="1400" dirty="0">
                <a:latin typeface="Roboto Condensed Light"/>
              </a:rPr>
              <a:t>Juodkrantėje – 149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lt-LT" altLang="lt-LT" sz="1400" dirty="0">
                <a:latin typeface="Roboto Condensed Light"/>
              </a:rPr>
              <a:t>Preiloje – 49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lt-LT" altLang="lt-LT" sz="1400" dirty="0">
                <a:latin typeface="Roboto Condensed Light"/>
              </a:rPr>
              <a:t>Pervalkoje - 52</a:t>
            </a:r>
          </a:p>
        </p:txBody>
      </p:sp>
    </p:spTree>
    <p:extLst>
      <p:ext uri="{BB962C8B-B14F-4D97-AF65-F5344CB8AC3E}">
        <p14:creationId xmlns:p14="http://schemas.microsoft.com/office/powerpoint/2010/main" val="4182664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09" y="0"/>
            <a:ext cx="11388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5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rgbClr val="264F97"/>
                </a:solidFill>
              </a:rPr>
              <a:t>Pagrindinis apsilankymo Neringoje tikslas</a:t>
            </a:r>
            <a:endParaRPr lang="en-GB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56760416"/>
              </p:ext>
            </p:extLst>
          </p:nvPr>
        </p:nvGraphicFramePr>
        <p:xfrm>
          <a:off x="838199" y="1551709"/>
          <a:ext cx="9100127" cy="4719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86400" y="3860800"/>
            <a:ext cx="64469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/>
              <a:t>Svarbesnės tendencijos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/>
              <a:t>Labai menki pokyčiai atvykimo motyvuose, lyginant su 2005 m.;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/>
              <a:t>Palengva auga renginių ir švenčių svarba, kuri išaugino lankytojų skaičių 5 proc.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/>
              <a:t>Preila ir Pervalka labiau asocijuojasi su ramiu poilsiu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/>
              <a:t>Juodkrantė išsiskiria tuo, kad daugiau sutraukia atvykstančių dėl pramogų ar švenčių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001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rgbClr val="264F97"/>
                </a:solidFill>
              </a:rPr>
              <a:t>Apsistojimo trukmė ir ankstesnės patirtys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352818"/>
              </p:ext>
            </p:extLst>
          </p:nvPr>
        </p:nvGraphicFramePr>
        <p:xfrm>
          <a:off x="506411" y="1504246"/>
          <a:ext cx="6365444" cy="5116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3141287" y="1855585"/>
            <a:ext cx="2613892" cy="125614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871855" y="1450546"/>
            <a:ext cx="520007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000" b="1" dirty="0"/>
              <a:t>Svarbesnės tendencijos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Did</a:t>
            </a:r>
            <a:r>
              <a:rPr lang="lt-LT" sz="1600" dirty="0"/>
              <a:t>ėja apsistojančių lankytojų apykaita;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/>
              <a:t>Vidutiniškai apsistojama (mediana)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lt-LT" sz="1600" dirty="0"/>
              <a:t>Nidoje - 3 naktims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lt-LT" sz="1600" dirty="0"/>
              <a:t>Juodkrantėje – 4 naktims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lt-LT" sz="1600" dirty="0"/>
              <a:t>Preiloje ir Pervalkoje – 5 naktims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/>
              <a:t>95 proc. apsistoja vienoje vietoje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/>
              <a:t>2020 m. pirmą kartą besilankančių Neringoje buvo 9,8 proc., kaip  2005 m. tokių buvo 33 proc.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/>
              <a:t>Pakartotinai atvykstančių dalis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lt-LT" sz="1600" dirty="0"/>
              <a:t>Nidoje – 86 proc.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lt-LT" sz="1600" dirty="0"/>
              <a:t>Juodkrantėje – 51,2 proc.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lt-LT" sz="1600" dirty="0"/>
              <a:t>Preiloje – 47,6 proc.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lt-LT" sz="1600" dirty="0"/>
              <a:t>Pervalkoje – 41,8 proc.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/>
              <a:t>Anksčiau lankėsi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lt-LT" sz="1600" dirty="0"/>
              <a:t>Rudenį – 16,6 proc.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lt-LT" sz="1600" dirty="0"/>
              <a:t>Pavasarį – 1,2 proc.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lt-LT" sz="1600" dirty="0"/>
              <a:t>Žiemą – 1,4 proc.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60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45" y="365129"/>
            <a:ext cx="11212946" cy="1325563"/>
          </a:xfrm>
        </p:spPr>
        <p:txBody>
          <a:bodyPr>
            <a:normAutofit/>
          </a:bodyPr>
          <a:lstStyle/>
          <a:p>
            <a:r>
              <a:rPr lang="lt-LT" sz="4000" b="1" dirty="0">
                <a:solidFill>
                  <a:srgbClr val="264F97"/>
                </a:solidFill>
              </a:rPr>
              <a:t>Kokiu transportu dažniausiai naudojamasi Neringoje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493163" y="3620654"/>
            <a:ext cx="53524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/>
              <a:t>Svarbesnės tendencijos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/>
              <a:t>Apie 72 proc. į Neringą atvyksta nuosavu transportu, apie 14 proc. – visuomeniniu transportu, 7,8 proc. – vandens keliais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/>
              <a:t>41,1 proc. atsiveža su savimi dviračius ir </a:t>
            </a:r>
            <a:r>
              <a:rPr lang="lt-LT" sz="1600" dirty="0" err="1"/>
              <a:t>paspirtukus</a:t>
            </a:r>
            <a:endParaRPr lang="lt-L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/>
              <a:t>Apie 12,5 proc. nuomojasi dviračius vietoje, 2,5 proc. – </a:t>
            </a:r>
            <a:r>
              <a:rPr lang="lt-LT" sz="1600" dirty="0" err="1"/>
              <a:t>paspirtukus</a:t>
            </a:r>
            <a:endParaRPr lang="lt-L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/>
              <a:t>Savo automobiliu vietoje naudojasi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lt-LT" sz="1600" dirty="0"/>
              <a:t>Nidoje – 24,7 proc.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lt-LT" sz="1600" dirty="0"/>
              <a:t>Preiloje – 61,9 proc.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lt-LT" sz="1600" dirty="0"/>
              <a:t>Pervalkoje – 60,4 proc.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542488"/>
              </p:ext>
            </p:extLst>
          </p:nvPr>
        </p:nvGraphicFramePr>
        <p:xfrm>
          <a:off x="441034" y="1635711"/>
          <a:ext cx="8581046" cy="4839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566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45" y="365129"/>
            <a:ext cx="11212946" cy="1325563"/>
          </a:xfrm>
        </p:spPr>
        <p:txBody>
          <a:bodyPr>
            <a:normAutofit/>
          </a:bodyPr>
          <a:lstStyle/>
          <a:p>
            <a:r>
              <a:rPr lang="lt-LT" sz="4000" b="1" dirty="0">
                <a:solidFill>
                  <a:srgbClr val="264F97"/>
                </a:solidFill>
              </a:rPr>
              <a:t>Dviračių infrastruktūros vertinimas 5 balų skalėje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012247" y="3441680"/>
            <a:ext cx="487587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/>
              <a:t>Svarbesnės tendencijos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/>
              <a:t>Preila yra palankiausia vieta dviratininkams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/>
              <a:t>Nidoje tikslinga plėsti takų tinklą ir spręsti saugumo klausimą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/>
              <a:t>Juodkrantėje tikslinga tvarkyti nuorodų sistemą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/>
              <a:t>Pervalkoje reikia galvoti apie pėsčiųjų ir dviratininkų zonų atskyrimą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50758347"/>
              </p:ext>
            </p:extLst>
          </p:nvPr>
        </p:nvGraphicFramePr>
        <p:xfrm>
          <a:off x="344804" y="1599252"/>
          <a:ext cx="6797675" cy="4699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191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45" y="365129"/>
            <a:ext cx="11212946" cy="1325563"/>
          </a:xfrm>
        </p:spPr>
        <p:txBody>
          <a:bodyPr>
            <a:normAutofit/>
          </a:bodyPr>
          <a:lstStyle/>
          <a:p>
            <a:r>
              <a:rPr lang="lt-LT" sz="4000" b="1" dirty="0">
                <a:solidFill>
                  <a:srgbClr val="264F97"/>
                </a:solidFill>
              </a:rPr>
              <a:t>Ką dažniausiai veikia ar norėtų nuveikti lankytojai</a:t>
            </a:r>
            <a:endParaRPr lang="en-GB" sz="4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148274"/>
              </p:ext>
            </p:extLst>
          </p:nvPr>
        </p:nvGraphicFramePr>
        <p:xfrm>
          <a:off x="223521" y="1493520"/>
          <a:ext cx="11755120" cy="4971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05964" y="4301374"/>
            <a:ext cx="45840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/>
              <a:t>Svarbesnės tendencijos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/>
              <a:t>Per paskutinius 15 metų auga pasyvus ilsėjimasis gamtoje (2005 m. pasivaikščiojimą nurodė 64,8 proc.,  o buvimą paplūdimyje – 63,5 proc.);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/>
              <a:t>Krenta domėjimasis lankytinomis vietomis (2005 m. tokių buvo 60,8 proc., kaip 2020 m. – 45,2 proc.)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953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854</TotalTime>
  <Words>885</Words>
  <Application>Microsoft Office PowerPoint</Application>
  <PresentationFormat>Plačiaekranė</PresentationFormat>
  <Paragraphs>160</Paragraphs>
  <Slides>19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Roboto Condensed Light</vt:lpstr>
      <vt:lpstr>Office Theme</vt:lpstr>
      <vt:lpstr>Pirmų pasimatymų ir jaunystės vieta...             ... kai viskas brangu ir trūksta parduotuvių</vt:lpstr>
      <vt:lpstr>Apklausos temos</vt:lpstr>
      <vt:lpstr>Techniniai apklausos duomenys</vt:lpstr>
      <vt:lpstr>„PowerPoint“ pateiktis</vt:lpstr>
      <vt:lpstr>Pagrindinis apsilankymo Neringoje tikslas</vt:lpstr>
      <vt:lpstr>Apsistojimo trukmė ir ankstesnės patirtys</vt:lpstr>
      <vt:lpstr>Kokiu transportu dažniausiai naudojamasi Neringoje</vt:lpstr>
      <vt:lpstr>Dviračių infrastruktūros vertinimas 5 balų skalėje</vt:lpstr>
      <vt:lpstr>Ką dažniausiai veikia ar norėtų nuveikti lankytojai</vt:lpstr>
      <vt:lpstr>Paplūdimiai ir jų patrauklumas</vt:lpstr>
      <vt:lpstr>25 populiariausios traukos vietos Neringoje</vt:lpstr>
      <vt:lpstr>Kultūros renginių pasiūlos Neringoje vertinimas</vt:lpstr>
      <vt:lpstr>Ar teko girdėti, kad 2021 m. Neringai suteiktas Lietuvos kultūros sostinės titulas?</vt:lpstr>
      <vt:lpstr>Ar ketina kitais metais atostogauti Neringoje?</vt:lpstr>
      <vt:lpstr>Lankytojų biudžetas</vt:lpstr>
      <vt:lpstr>Geroji ir blogoji žinutė Neringos merui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Pirmų pasimatymų ir jaunystės vieta...             ... kai viskas brangu ir trūksta parduotuvių</dc:title>
  <dc:creator>Liutas</dc:creator>
  <cp:lastModifiedBy>Vilma Kavaliova</cp:lastModifiedBy>
  <cp:revision>45</cp:revision>
  <cp:lastPrinted>2020-11-12T07:37:27Z</cp:lastPrinted>
  <dcterms:created xsi:type="dcterms:W3CDTF">2020-11-11T17:39:59Z</dcterms:created>
  <dcterms:modified xsi:type="dcterms:W3CDTF">2021-12-30T07:12:08Z</dcterms:modified>
</cp:coreProperties>
</file>